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wav" ContentType="audio/x-wav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6" r:id="rId7"/>
    <p:sldId id="260" r:id="rId8"/>
    <p:sldId id="262" r:id="rId9"/>
    <p:sldId id="268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14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53" y="509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137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ustomXml" Target="../customXml/item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Retaining Users 1,</a:t>
            </a:r>
            <a:r>
              <a:rPr lang="en-US" baseline="0" dirty="0"/>
              <a:t> 2, and 3 Months after Download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07991935790635"/>
          <c:y val="0.137365794153431"/>
          <c:w val="0.929538970672144"/>
          <c:h val="0.72464170790685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Still Using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</c:v>
                </c:pt>
                <c:pt idx="1">
                  <c:v>0.71</c:v>
                </c:pt>
                <c:pt idx="2">
                  <c:v>0.25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Stopped Using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0.58</c:v>
                </c:pt>
                <c:pt idx="1">
                  <c:v>0.29</c:v>
                </c:pt>
                <c:pt idx="2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172112"/>
        <c:axId val="415172896"/>
      </c:barChart>
      <c:catAx>
        <c:axId val="415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5172896"/>
        <c:crosses val="autoZero"/>
        <c:auto val="1"/>
        <c:lblAlgn val="ctr"/>
        <c:lblOffset val="100"/>
        <c:noMultiLvlLbl val="0"/>
      </c:catAx>
      <c:valAx>
        <c:axId val="41517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1517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3BF83-399A-497A-87DC-A26035ADEE0E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850CA-F408-49C6-A76F-C435388A2F91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Daily average users (DAU)</a:t>
          </a:r>
        </a:p>
      </dgm:t>
    </dgm:pt>
    <dgm:pt modelId="{5A70AC5E-9575-48E5-8DCD-F12C6A63E404}" cxnId="{162BE1CD-FC23-437A-8BC5-D2AD6AA7FB62}" type="parTrans">
      <dgm:prSet/>
      <dgm:spPr/>
      <dgm:t>
        <a:bodyPr/>
        <a:lstStyle/>
        <a:p>
          <a:endParaRPr lang="en-US"/>
        </a:p>
      </dgm:t>
    </dgm:pt>
    <dgm:pt modelId="{70245E67-2B27-4349-8D12-B6981B2FDE40}" cxnId="{162BE1CD-FC23-437A-8BC5-D2AD6AA7FB62}" type="sibTrans">
      <dgm:prSet/>
      <dgm:spPr/>
      <dgm:t>
        <a:bodyPr/>
        <a:lstStyle/>
        <a:p>
          <a:endParaRPr lang="en-US"/>
        </a:p>
      </dgm:t>
    </dgm:pt>
    <dgm:pt modelId="{AD171CA4-D67C-4F8A-A38C-DC730FB1F5FA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Monthly average users (MAU)</a:t>
          </a:r>
        </a:p>
      </dgm:t>
    </dgm:pt>
    <dgm:pt modelId="{499D2550-5D14-4E03-A2C5-CF9E464094D0}" cxnId="{3FB962EB-2A09-46B8-8750-300EE44A59FA}" type="parTrans">
      <dgm:prSet/>
      <dgm:spPr/>
      <dgm:t>
        <a:bodyPr/>
        <a:lstStyle/>
        <a:p>
          <a:endParaRPr lang="en-US"/>
        </a:p>
      </dgm:t>
    </dgm:pt>
    <dgm:pt modelId="{EA31B8C1-45FE-4CCB-8F32-A9AD3C883146}" cxnId="{3FB962EB-2A09-46B8-8750-300EE44A59FA}" type="sibTrans">
      <dgm:prSet/>
      <dgm:spPr/>
      <dgm:t>
        <a:bodyPr/>
        <a:lstStyle/>
        <a:p>
          <a:endParaRPr lang="en-US"/>
        </a:p>
      </dgm:t>
    </dgm:pt>
    <dgm:pt modelId="{558EE9DA-3120-4D22-9BB1-B8A9AE8C6A93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Average visit time</a:t>
          </a:r>
        </a:p>
      </dgm:t>
    </dgm:pt>
    <dgm:pt modelId="{1E150B46-66FD-4B64-A9E2-39F68A8D21AC}" cxnId="{DA7556F4-B62B-49E3-A292-F22C56277B53}" type="parTrans">
      <dgm:prSet/>
      <dgm:spPr/>
      <dgm:t>
        <a:bodyPr/>
        <a:lstStyle/>
        <a:p>
          <a:endParaRPr lang="en-US"/>
        </a:p>
      </dgm:t>
    </dgm:pt>
    <dgm:pt modelId="{900B6C6A-BF86-4C50-A6FD-1EC458BDD090}" cxnId="{DA7556F4-B62B-49E3-A292-F22C56277B53}" type="sibTrans">
      <dgm:prSet/>
      <dgm:spPr/>
      <dgm:t>
        <a:bodyPr/>
        <a:lstStyle/>
        <a:p>
          <a:endParaRPr lang="en-US"/>
        </a:p>
      </dgm:t>
    </dgm:pt>
    <dgm:pt modelId="{BF89AC32-8546-4749-8124-896244DE9C3A}">
      <dgm:prSet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Screen views per visit</a:t>
          </a:r>
        </a:p>
      </dgm:t>
    </dgm:pt>
    <dgm:pt modelId="{DA97B2B6-76C7-43DE-AB55-4CADCFCF9D83}" cxnId="{8BD85937-164C-4587-8D98-EE8BB53D0003}" type="parTrans">
      <dgm:prSet/>
      <dgm:spPr/>
      <dgm:t>
        <a:bodyPr/>
        <a:lstStyle/>
        <a:p>
          <a:endParaRPr lang="en-US"/>
        </a:p>
      </dgm:t>
    </dgm:pt>
    <dgm:pt modelId="{C3575FBE-2F9D-4799-86DE-791F62DCE7CE}" cxnId="{8BD85937-164C-4587-8D98-EE8BB53D0003}" type="sibTrans">
      <dgm:prSet/>
      <dgm:spPr/>
      <dgm:t>
        <a:bodyPr/>
        <a:lstStyle/>
        <a:p>
          <a:endParaRPr lang="en-US"/>
        </a:p>
      </dgm:t>
    </dgm:pt>
    <dgm:pt modelId="{6DAA700F-1D77-4D90-AA08-FC5D5EB4B174}" type="pres">
      <dgm:prSet presAssocID="{F3C3BF83-399A-497A-87DC-A26035ADEE0E}" presName="matrix" presStyleCnt="0">
        <dgm:presLayoutVars>
          <dgm:chMax val="1"/>
          <dgm:dir/>
          <dgm:resizeHandles val="exact"/>
        </dgm:presLayoutVars>
      </dgm:prSet>
      <dgm:spPr/>
    </dgm:pt>
    <dgm:pt modelId="{80502ADD-6669-4BE7-A555-DF172E6FB3B8}" type="pres">
      <dgm:prSet presAssocID="{F3C3BF83-399A-497A-87DC-A26035ADEE0E}" presName="diamond" presStyleLbl="bgShp" presStyleIdx="0" presStyleCnt="1"/>
      <dgm:spPr>
        <a:scene3d>
          <a:camera prst="orthographicFront"/>
          <a:lightRig rig="threePt" dir="t"/>
        </a:scene3d>
        <a:sp3d>
          <a:bevelT prst="convex"/>
        </a:sp3d>
      </dgm:spPr>
    </dgm:pt>
    <dgm:pt modelId="{1074EE1E-5497-4F0C-B9FE-11376460202E}" type="pres">
      <dgm:prSet presAssocID="{F3C3BF83-399A-497A-87DC-A26035ADEE0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1C03098-CA1E-4A9D-AC34-2D090333055A}" type="pres">
      <dgm:prSet presAssocID="{F3C3BF83-399A-497A-87DC-A26035ADEE0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D41DBA5-01E7-457A-ABEA-4A5B58E76BDD}" type="pres">
      <dgm:prSet presAssocID="{F3C3BF83-399A-497A-87DC-A26035ADEE0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12C5EDE-2E8F-4A5C-B27B-34907CC2368A}" type="pres">
      <dgm:prSet presAssocID="{F3C3BF83-399A-497A-87DC-A26035ADEE0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0382010-0BD2-4D88-9898-A95B74CFDC9B}" type="presOf" srcId="{BF89AC32-8546-4749-8124-896244DE9C3A}" destId="{A12C5EDE-2E8F-4A5C-B27B-34907CC2368A}" srcOrd="0" destOrd="0" presId="urn:microsoft.com/office/officeart/2005/8/layout/matrix3"/>
    <dgm:cxn modelId="{8BD85937-164C-4587-8D98-EE8BB53D0003}" srcId="{F3C3BF83-399A-497A-87DC-A26035ADEE0E}" destId="{BF89AC32-8546-4749-8124-896244DE9C3A}" srcOrd="3" destOrd="0" parTransId="{DA97B2B6-76C7-43DE-AB55-4CADCFCF9D83}" sibTransId="{C3575FBE-2F9D-4799-86DE-791F62DCE7CE}"/>
    <dgm:cxn modelId="{9F043295-C4E6-46A7-BC85-FC4096569898}" type="presOf" srcId="{F3C3BF83-399A-497A-87DC-A26035ADEE0E}" destId="{6DAA700F-1D77-4D90-AA08-FC5D5EB4B174}" srcOrd="0" destOrd="0" presId="urn:microsoft.com/office/officeart/2005/8/layout/matrix3"/>
    <dgm:cxn modelId="{9923739D-987D-4BDE-BCBC-86DC78BE17C8}" type="presOf" srcId="{558EE9DA-3120-4D22-9BB1-B8A9AE8C6A93}" destId="{AD41DBA5-01E7-457A-ABEA-4A5B58E76BDD}" srcOrd="0" destOrd="0" presId="urn:microsoft.com/office/officeart/2005/8/layout/matrix3"/>
    <dgm:cxn modelId="{0C1A4CA9-5D74-4A61-8B15-8727ADA27FD8}" type="presOf" srcId="{AD171CA4-D67C-4F8A-A38C-DC730FB1F5FA}" destId="{31C03098-CA1E-4A9D-AC34-2D090333055A}" srcOrd="0" destOrd="0" presId="urn:microsoft.com/office/officeart/2005/8/layout/matrix3"/>
    <dgm:cxn modelId="{382DE9B4-C19C-427F-A2D2-530C4D99AAAA}" type="presOf" srcId="{519850CA-F408-49C6-A76F-C435388A2F91}" destId="{1074EE1E-5497-4F0C-B9FE-11376460202E}" srcOrd="0" destOrd="0" presId="urn:microsoft.com/office/officeart/2005/8/layout/matrix3"/>
    <dgm:cxn modelId="{162BE1CD-FC23-437A-8BC5-D2AD6AA7FB62}" srcId="{F3C3BF83-399A-497A-87DC-A26035ADEE0E}" destId="{519850CA-F408-49C6-A76F-C435388A2F91}" srcOrd="0" destOrd="0" parTransId="{5A70AC5E-9575-48E5-8DCD-F12C6A63E404}" sibTransId="{70245E67-2B27-4349-8D12-B6981B2FDE40}"/>
    <dgm:cxn modelId="{3FB962EB-2A09-46B8-8750-300EE44A59FA}" srcId="{F3C3BF83-399A-497A-87DC-A26035ADEE0E}" destId="{AD171CA4-D67C-4F8A-A38C-DC730FB1F5FA}" srcOrd="1" destOrd="0" parTransId="{499D2550-5D14-4E03-A2C5-CF9E464094D0}" sibTransId="{EA31B8C1-45FE-4CCB-8F32-A9AD3C883146}"/>
    <dgm:cxn modelId="{DA7556F4-B62B-49E3-A292-F22C56277B53}" srcId="{F3C3BF83-399A-497A-87DC-A26035ADEE0E}" destId="{558EE9DA-3120-4D22-9BB1-B8A9AE8C6A93}" srcOrd="2" destOrd="0" parTransId="{1E150B46-66FD-4B64-A9E2-39F68A8D21AC}" sibTransId="{900B6C6A-BF86-4C50-A6FD-1EC458BDD090}"/>
    <dgm:cxn modelId="{AE0B1917-6F90-4CAF-AF3C-BB95D1003227}" type="presParOf" srcId="{6DAA700F-1D77-4D90-AA08-FC5D5EB4B174}" destId="{80502ADD-6669-4BE7-A555-DF172E6FB3B8}" srcOrd="0" destOrd="0" presId="urn:microsoft.com/office/officeart/2005/8/layout/matrix3"/>
    <dgm:cxn modelId="{70B68F11-825D-4606-8CFA-A767CFBE8ACE}" type="presParOf" srcId="{6DAA700F-1D77-4D90-AA08-FC5D5EB4B174}" destId="{1074EE1E-5497-4F0C-B9FE-11376460202E}" srcOrd="1" destOrd="0" presId="urn:microsoft.com/office/officeart/2005/8/layout/matrix3"/>
    <dgm:cxn modelId="{9C966A13-FB23-43EB-A235-C2CCC85EFAB3}" type="presParOf" srcId="{6DAA700F-1D77-4D90-AA08-FC5D5EB4B174}" destId="{31C03098-CA1E-4A9D-AC34-2D090333055A}" srcOrd="2" destOrd="0" presId="urn:microsoft.com/office/officeart/2005/8/layout/matrix3"/>
    <dgm:cxn modelId="{44B5B04A-14F4-4F21-A09E-15616A389029}" type="presParOf" srcId="{6DAA700F-1D77-4D90-AA08-FC5D5EB4B174}" destId="{AD41DBA5-01E7-457A-ABEA-4A5B58E76BDD}" srcOrd="3" destOrd="0" presId="urn:microsoft.com/office/officeart/2005/8/layout/matrix3"/>
    <dgm:cxn modelId="{FAD6D30F-FEB9-4EBA-B90B-1D751D13D6A3}" type="presParOf" srcId="{6DAA700F-1D77-4D90-AA08-FC5D5EB4B174}" destId="{A12C5EDE-2E8F-4A5C-B27B-34907CC2368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810001" cy="3810001"/>
        <a:chOff x="0" y="0"/>
        <a:chExt cx="3810001" cy="3810001"/>
      </a:xfrm>
    </dsp:grpSpPr>
    <dsp:sp modelId="{80502ADD-6669-4BE7-A555-DF172E6FB3B8}">
      <dsp:nvSpPr>
        <dsp:cNvPr id="3" name="Diamond 2"/>
        <dsp:cNvSpPr/>
      </dsp:nvSpPr>
      <dsp:spPr bwMode="white">
        <a:xfrm>
          <a:off x="381000" y="0"/>
          <a:ext cx="3810001" cy="3810001"/>
        </a:xfrm>
        <a:prstGeom prst="diamond">
          <a:avLst/>
        </a:prstGeom>
        <a:scene3d>
          <a:camera prst="orthographicFront"/>
          <a:lightRig rig="threePt" dir="t"/>
        </a:scene3d>
        <a:sp3d>
          <a:bevelT prst="convex"/>
        </a:sp3d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81000" y="0"/>
        <a:ext cx="3810001" cy="3810001"/>
      </dsp:txXfrm>
    </dsp:sp>
    <dsp:sp modelId="{1074EE1E-5497-4F0C-B9FE-11376460202E}">
      <dsp:nvSpPr>
        <dsp:cNvPr id="4" name="Rounded Rectangle 3"/>
        <dsp:cNvSpPr/>
      </dsp:nvSpPr>
      <dsp:spPr bwMode="white">
        <a:xfrm>
          <a:off x="742950" y="361950"/>
          <a:ext cx="1485900" cy="1485900"/>
        </a:xfrm>
        <a:prstGeom prst="roundRect">
          <a:avLst/>
        </a:prstGeom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Daily average users (DAU)</a:t>
          </a:r>
        </a:p>
      </dsp:txBody>
      <dsp:txXfrm>
        <a:off x="742950" y="361950"/>
        <a:ext cx="1485900" cy="1485900"/>
      </dsp:txXfrm>
    </dsp:sp>
    <dsp:sp modelId="{31C03098-CA1E-4A9D-AC34-2D090333055A}">
      <dsp:nvSpPr>
        <dsp:cNvPr id="5" name="Rounded Rectangle 4"/>
        <dsp:cNvSpPr/>
      </dsp:nvSpPr>
      <dsp:spPr bwMode="white">
        <a:xfrm>
          <a:off x="2343150" y="361950"/>
          <a:ext cx="1485900" cy="1485900"/>
        </a:xfrm>
        <a:prstGeom prst="roundRect">
          <a:avLst/>
        </a:prstGeom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Monthly average users (MAU)</a:t>
          </a:r>
        </a:p>
      </dsp:txBody>
      <dsp:txXfrm>
        <a:off x="2343150" y="361950"/>
        <a:ext cx="1485900" cy="1485900"/>
      </dsp:txXfrm>
    </dsp:sp>
    <dsp:sp modelId="{AD41DBA5-01E7-457A-ABEA-4A5B58E76BDD}">
      <dsp:nvSpPr>
        <dsp:cNvPr id="6" name="Rounded Rectangle 5"/>
        <dsp:cNvSpPr/>
      </dsp:nvSpPr>
      <dsp:spPr bwMode="white">
        <a:xfrm>
          <a:off x="742950" y="1962151"/>
          <a:ext cx="1485900" cy="1485900"/>
        </a:xfrm>
        <a:prstGeom prst="roundRect">
          <a:avLst/>
        </a:prstGeom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Average visit time</a:t>
          </a:r>
        </a:p>
      </dsp:txBody>
      <dsp:txXfrm>
        <a:off x="742950" y="1962151"/>
        <a:ext cx="1485900" cy="1485900"/>
      </dsp:txXfrm>
    </dsp:sp>
    <dsp:sp modelId="{A12C5EDE-2E8F-4A5C-B27B-34907CC2368A}">
      <dsp:nvSpPr>
        <dsp:cNvPr id="7" name="Rounded Rectangle 6"/>
        <dsp:cNvSpPr/>
      </dsp:nvSpPr>
      <dsp:spPr bwMode="white">
        <a:xfrm>
          <a:off x="2343150" y="1962151"/>
          <a:ext cx="1485900" cy="1485900"/>
        </a:xfrm>
        <a:prstGeom prst="roundRect">
          <a:avLst/>
        </a:prstGeom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Screen views per visit</a:t>
          </a:r>
        </a:p>
      </dsp:txBody>
      <dsp:txXfrm>
        <a:off x="2343150" y="1962151"/>
        <a:ext cx="1485900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05E-FD5F-4AA7-A75A-50252E819AC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B9E63-848F-498C-B766-39D69861480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This file created specifically for Mark Mensah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B9E63-848F-498C-B766-39D6986148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9731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Stickiness is how often users engage with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B9E63-848F-498C-B766-39D6986148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705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70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7695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Metrics</a:t>
            </a:r>
            <a:endParaRPr lang="en-US" dirty="0"/>
          </a:p>
        </p:txBody>
      </p:sp>
      <p:sp>
        <p:nvSpPr>
          <p:cNvPr id="3" name="Subtitle 2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Measuring the success of your app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Measure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0114"/>
            <a:ext cx="4572000" cy="3052172"/>
          </a:xfrm>
          <a:ln>
            <a:solidFill>
              <a:schemeClr val="accent1"/>
            </a:solidFill>
          </a:ln>
        </p:spPr>
      </p:pic>
      <p:sp>
        <p:nvSpPr>
          <p:cNvPr id="6" name="Content Placeholder 5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9139"/>
          </a:xfrm>
        </p:spPr>
        <p:txBody>
          <a:bodyPr/>
          <a:lstStyle/>
          <a:p>
            <a:r>
              <a:rPr lang="en-US" dirty="0"/>
              <a:t>How interested users are in your app</a:t>
            </a:r>
            <a:endParaRPr lang="en-US" dirty="0"/>
          </a:p>
          <a:p>
            <a:pPr lvl="1"/>
            <a:r>
              <a:rPr lang="en-US" dirty="0"/>
              <a:t>Downloads</a:t>
            </a:r>
            <a:endParaRPr lang="en-US" dirty="0"/>
          </a:p>
          <a:p>
            <a:pPr lvl="1"/>
            <a:r>
              <a:rPr lang="en-US" dirty="0"/>
              <a:t>Frequency of use</a:t>
            </a:r>
            <a:endParaRPr lang="en-US" dirty="0"/>
          </a:p>
          <a:p>
            <a:r>
              <a:rPr lang="en-US" dirty="0"/>
              <a:t>Customer satisfaction</a:t>
            </a:r>
            <a:endParaRPr lang="en-US" dirty="0"/>
          </a:p>
          <a:p>
            <a:pPr lvl="1"/>
            <a:r>
              <a:rPr lang="en-US" dirty="0"/>
              <a:t>Rating</a:t>
            </a:r>
            <a:endParaRPr lang="en-US" dirty="0"/>
          </a:p>
          <a:p>
            <a:pPr lvl="1"/>
            <a:r>
              <a:rPr lang="en-US" dirty="0"/>
              <a:t>Reviews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Engagement</a:t>
            </a:r>
            <a:endParaRPr lang="en-US" dirty="0"/>
          </a:p>
        </p:txBody>
      </p:sp>
      <p:sp>
        <p:nvSpPr>
          <p:cNvPr id="6" name="Content Placeholder 5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50088"/>
          </a:xfrm>
        </p:spPr>
        <p:txBody>
          <a:bodyPr>
            <a:normAutofit/>
          </a:bodyPr>
          <a:lstStyle/>
          <a:p>
            <a:r>
              <a:rPr lang="en-US" dirty="0"/>
              <a:t>Active users</a:t>
            </a:r>
            <a:endParaRPr lang="en-US" dirty="0"/>
          </a:p>
          <a:p>
            <a:pPr lvl="1"/>
            <a:r>
              <a:rPr lang="en-US" dirty="0"/>
              <a:t>Push notifications'</a:t>
            </a:r>
            <a:endParaRPr lang="en-US" dirty="0"/>
          </a:p>
          <a:p>
            <a:pPr lvl="1"/>
            <a:r>
              <a:rPr lang="en-US" dirty="0"/>
              <a:t>Fresh content</a:t>
            </a:r>
            <a:endParaRPr lang="en-US" dirty="0"/>
          </a:p>
          <a:p>
            <a:pPr lvl="1"/>
            <a:r>
              <a:rPr lang="en-US" dirty="0"/>
              <a:t>Frequent updates</a:t>
            </a:r>
            <a:endParaRPr lang="en-US" dirty="0"/>
          </a:p>
        </p:txBody>
      </p:sp>
      <p:sp>
        <p:nvSpPr>
          <p:cNvPr id="3" name="Content Placeholder 2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50088"/>
          </a:xfrm>
        </p:spPr>
        <p:txBody>
          <a:bodyPr>
            <a:normAutofit/>
          </a:bodyPr>
          <a:lstStyle/>
          <a:p>
            <a:r>
              <a:rPr lang="en-US" dirty="0"/>
              <a:t>App downloads</a:t>
            </a:r>
            <a:endParaRPr lang="en-US" dirty="0"/>
          </a:p>
          <a:p>
            <a:pPr lvl="1"/>
            <a:r>
              <a:rPr lang="en-US" dirty="0"/>
              <a:t>Create a landing page</a:t>
            </a:r>
            <a:endParaRPr lang="en-US" dirty="0"/>
          </a:p>
          <a:p>
            <a:pPr lvl="1"/>
            <a:r>
              <a:rPr lang="en-US" dirty="0"/>
              <a:t>Evaluate app name</a:t>
            </a:r>
            <a:endParaRPr lang="en-US" dirty="0"/>
          </a:p>
          <a:p>
            <a:pPr lvl="1"/>
            <a:r>
              <a:rPr lang="en-US" dirty="0"/>
              <a:t>Change app icon</a:t>
            </a:r>
            <a:endParaRPr lang="en-US" dirty="0"/>
          </a:p>
        </p:txBody>
      </p:sp>
      <p:pic>
        <p:nvPicPr>
          <p:cNvPr id="8" name="Picture 7" descr="Two users engaging with mobile apps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75713"/>
            <a:ext cx="3703320" cy="2468880"/>
          </a:xfrm>
          <a:prstGeom prst="homePlat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  <p:sp>
        <p:nvSpPr>
          <p:cNvPr id="7" name="Arrow: Pentagon 6"/>
          <p:cNvSpPr/>
          <p:nvPr/>
        </p:nvSpPr>
        <p:spPr>
          <a:xfrm flipH="1">
            <a:off x="6096000" y="3575713"/>
            <a:ext cx="3703320" cy="2468880"/>
          </a:xfrm>
          <a:prstGeom prst="homePlat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Tip: Small changes can mean big results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User Metrics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1295400" y="1981199"/>
          <a:ext cx="4572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Content Placeholder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sz="half" idx="2"/>
          </p:nvPr>
        </p:nvSpPr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DAU/MAU = Stickiness ratio</a:t>
            </a:r>
            <a:endParaRPr lang="en-US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Satisfaction Metrics</a:t>
            </a:r>
            <a:endParaRPr lang="en-US" dirty="0"/>
          </a:p>
        </p:txBody>
      </p:sp>
      <p:pic>
        <p:nvPicPr>
          <p:cNvPr id="8" name="Content Placeholder 7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PicPr>
            <a:picLocks noGrp="1" noChangeAspect="1"/>
          </p:cNvPicPr>
          <p:nvPr>
            <p:ph type="pic" idx="1"/>
          </p:nvPr>
        </p:nvPicPr>
        <p:blipFill>
          <a:blip r:embed="rId1" cstate="email"/>
          <a:srcRect/>
          <a:stretch>
            <a:fillRect/>
          </a:stretch>
        </p:blipFill>
        <p:spPr/>
      </p:pic>
      <p:sp>
        <p:nvSpPr>
          <p:cNvPr id="7" name="Content Placeholder 6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metrics answer the following questions:</a:t>
            </a:r>
            <a:endParaRPr lang="en-US" dirty="0"/>
          </a:p>
          <a:p>
            <a:r>
              <a:rPr lang="en-US" dirty="0"/>
              <a:t>Which features do users prefer?</a:t>
            </a:r>
            <a:endParaRPr lang="en-US" dirty="0"/>
          </a:p>
          <a:p>
            <a:r>
              <a:rPr lang="en-US" dirty="0"/>
              <a:t>Will users recommend the app to others?</a:t>
            </a:r>
            <a:endParaRPr lang="en-US" dirty="0"/>
          </a:p>
          <a:p>
            <a:r>
              <a:rPr lang="en-US" dirty="0"/>
              <a:t>Are users interacting with the app as you intended?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289675"/>
            <a:ext cx="6127750" cy="222250"/>
          </a:xfrm>
        </p:spPr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272838" y="6289675"/>
            <a:ext cx="919162" cy="222250"/>
          </a:xfrm>
        </p:spPr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Reviews</a:t>
            </a:r>
            <a:endParaRPr lang="en-US" dirty="0"/>
          </a:p>
        </p:txBody>
      </p:sp>
      <p:graphicFrame>
        <p:nvGraphicFramePr>
          <p:cNvPr id="2" name="Content Placeholder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5 stars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4 stars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3 stars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2 stars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star</a:t>
                      </a:r>
                      <a:endParaRPr lang="en-US" dirty="0"/>
                    </a:p>
                  </a:txBody>
                  <a:tcPr anchor="ctr"/>
                </a:tc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27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20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12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Pentagon 2"/>
          <p:cNvSpPr/>
          <p:nvPr/>
        </p:nvSpPr>
        <p:spPr>
          <a:xfrm>
            <a:off x="838200" y="3327884"/>
            <a:ext cx="4572000" cy="256032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Tip: Track the number of reviews and average rating for your app.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 flipH="1">
            <a:off x="6781800" y="3327884"/>
            <a:ext cx="4572000" cy="256032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3285172"/>
            <a:ext cx="4572000" cy="2672468"/>
          </a:xfrm>
          <a:prstGeom prst="homePlat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Retention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/>
        </p:nvGraphicFramePr>
        <p:xfrm>
          <a:off x="762000" y="1522272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Recordings</a:t>
            </a:r>
            <a:endParaRPr lang="en-US" dirty="0"/>
          </a:p>
        </p:txBody>
      </p:sp>
      <p:pic>
        <p:nvPicPr>
          <p:cNvPr id="5" name="Support_PPT365_2021_CS1-2a_Video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9.365967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2925" y="1679575"/>
            <a:ext cx="6218238" cy="3497263"/>
          </a:xfrm>
        </p:spPr>
      </p:pic>
      <p:sp>
        <p:nvSpPr>
          <p:cNvPr id="6" name="Text Placeholder 5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With approval, monitor users as they interact with the app. Recordings can tell you how an app makes a user feel and how enjoyable the app is to use.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  <a:endParaRPr lang="en-US" dirty="0"/>
          </a:p>
        </p:txBody>
      </p:sp>
      <p:sp>
        <p:nvSpPr>
          <p:cNvPr id="3" name="Content Placeholder 2                                                                                                                                                                                                                                                                                 |rH9GbrtLEU2+6h1dovUHDg==|1809"/>
          <p:cNvSpPr>
            <a:spLocks noGrp="1"/>
          </p:cNvSpPr>
          <p:nvPr>
            <p:ph idx="1"/>
          </p:nvPr>
        </p:nvSpPr>
        <p:spPr>
          <a:xfrm>
            <a:off x="838200" y="1825625"/>
            <a:ext cx="4771030" cy="4351338"/>
          </a:xfrm>
        </p:spPr>
        <p:txBody>
          <a:bodyPr anchor="t"/>
          <a:lstStyle/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dirty="0">
                <a:solidFill>
                  <a:schemeClr val="accent6"/>
                </a:solidFill>
              </a:rPr>
              <a:t>Dart Marketing Solutions</a:t>
            </a:r>
            <a:endParaRPr lang="sv-SE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sv-SE" dirty="0"/>
              <a:t>(212) 555-8020</a:t>
            </a:r>
            <a:endParaRPr lang="sv-SE" dirty="0"/>
          </a:p>
          <a:p>
            <a:pPr marL="0" indent="0" algn="ctr">
              <a:buNone/>
            </a:pPr>
            <a:r>
              <a:rPr lang="sv-SE" dirty="0"/>
              <a:t>info@dart.cengage.com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1566"/>
            <a:ext cx="4836459" cy="41781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Marketing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E1B1-B7A1-4DC4-B631-3A6FBEC0553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s t a n d a l o n e = " n o " ? > < G r a d i n g E n g i n e P r o p s   x m l n s = " h t t p : / / t e m p u r i . o r g / t e m p " >  
     < U s e r I D > { 6 e 4 6 7 f a c - 4 b b b - 4 d 1 1 - b e e a - 1 d 5 d a 2 f 5 0 7 0 e } < / U s e r I D >  
     < A s s i g n m e n t I D > { 6 e 4 6 7 f a c - 4 b b b - 4 d 1 1 - b e e a - 1 d 5 d a 2 f 5 0 7 0 e } < / A s s i g n m e n t I D >  
 < / G r a d i n g E n g i n e P r o p s > 
</file>

<file path=customXml/itemProps1.xml><?xml version="1.0" encoding="utf-8"?>
<ds:datastoreItem xmlns:ds="http://schemas.openxmlformats.org/officeDocument/2006/customXml" ds:itemID="{CB927BFE-762F-4E87-BAD0-4F2502197B2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Layout</Template>
  <TotalTime>0</TotalTime>
  <Words>1071</Words>
  <Application>WPS Presentation</Application>
  <PresentationFormat>Widescreen</PresentationFormat>
  <Paragraphs>118</Paragraphs>
  <Slides>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SimSun</vt:lpstr>
      <vt:lpstr>Wingdings</vt:lpstr>
      <vt:lpstr>Microsoft YaHei</vt:lpstr>
      <vt:lpstr>Arial Unicode MS</vt:lpstr>
      <vt:lpstr>Calibri</vt:lpstr>
      <vt:lpstr>Diamond Grid 16x9</vt:lpstr>
      <vt:lpstr>App Metrics</vt:lpstr>
      <vt:lpstr>What to Measure</vt:lpstr>
      <vt:lpstr>User Engagement</vt:lpstr>
      <vt:lpstr>Active User Metrics</vt:lpstr>
      <vt:lpstr>Customer Satisfaction Metrics</vt:lpstr>
      <vt:lpstr>User Reviews</vt:lpstr>
      <vt:lpstr>User Retention</vt:lpstr>
      <vt:lpstr>User Recordings</vt:lpstr>
      <vt:lpstr>For More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 Name</dc:creator>
  <cp:keywords>© 2020 Cengage Learning.</cp:keywords>
  <cp:lastModifiedBy>USER</cp:lastModifiedBy>
  <cp:revision>9</cp:revision>
  <dcterms:created xsi:type="dcterms:W3CDTF">2024-03-22T16:34:00Z</dcterms:created>
  <dcterms:modified xsi:type="dcterms:W3CDTF">2024-03-22T17:47:10Z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2BBD3FB539E848D884FE0F91EBD27448_13</vt:lpwstr>
  </property>
  <property fmtid="{D5CDD505-2E9C-101B-9397-08002B2CF9AE}" pid="3" name="KSOProductBuildVer">
    <vt:lpwstr>1033-12.2.0.13489</vt:lpwstr>
  </property>
</Properties>
</file>